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6" r:id="rId3"/>
    <p:sldId id="352" r:id="rId4"/>
    <p:sldId id="258" r:id="rId5"/>
    <p:sldId id="373" r:id="rId6"/>
    <p:sldId id="400" r:id="rId7"/>
    <p:sldId id="401" r:id="rId8"/>
    <p:sldId id="402" r:id="rId9"/>
    <p:sldId id="403" r:id="rId10"/>
    <p:sldId id="404" r:id="rId11"/>
    <p:sldId id="372" r:id="rId12"/>
    <p:sldId id="405" r:id="rId13"/>
    <p:sldId id="407" r:id="rId14"/>
    <p:sldId id="409" r:id="rId15"/>
    <p:sldId id="411" r:id="rId16"/>
    <p:sldId id="408" r:id="rId17"/>
    <p:sldId id="4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28" autoAdjust="0"/>
  </p:normalViewPr>
  <p:slideViewPr>
    <p:cSldViewPr snapToGrid="0">
      <p:cViewPr varScale="1">
        <p:scale>
          <a:sx n="114" d="100"/>
          <a:sy n="114" d="100"/>
        </p:scale>
        <p:origin x="1182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</a:t>
            </a:r>
            <a:r>
              <a:rPr lang="en-US" noProof="0"/>
              <a:t>for agenda&gt;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6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8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80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1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you have working software that you have developed/configured, and it’s time to send it somewhere to be hosted.</a:t>
            </a:r>
          </a:p>
          <a:p>
            <a:endParaRPr lang="en-US" dirty="0"/>
          </a:p>
          <a:p>
            <a:r>
              <a:rPr lang="en-US" dirty="0"/>
              <a:t>The simplest approach is to copy/paste everything where it needs to be, configure firewalls, configure connection strings, configure file paths, install services, start services. Can anyone think of problems with the copy/paste/configure approach?</a:t>
            </a:r>
          </a:p>
          <a:p>
            <a:endParaRPr lang="en-US" dirty="0"/>
          </a:p>
          <a:p>
            <a:r>
              <a:rPr lang="en-US" dirty="0"/>
              <a:t>Simple vs powerful? It depends. A more powerful approach is to learn how these tasks can be automated, and whether this is worth your while for your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small/single person team may only need to perform a few deployments and can do this manually. In my case, deployment automation is low friction enough that I apply it even on a single person team (it helps greatly as a form of deployment documentation). As your project portfolio grows, you tend to forget the exact deployment details of projects you worked on years ago.</a:t>
            </a:r>
          </a:p>
          <a:p>
            <a:endParaRPr lang="en-US" dirty="0"/>
          </a:p>
          <a:p>
            <a:r>
              <a:rPr lang="en-US" dirty="0"/>
              <a:t>Increased trend of continuous integration and development, showing small progress steps and getting rapid feedback, improved agility. In the past the practice was much more to perform a single bug deployment at the very end of a project.</a:t>
            </a:r>
          </a:p>
          <a:p>
            <a:endParaRPr lang="en-US" dirty="0"/>
          </a:p>
          <a:p>
            <a:r>
              <a:rPr lang="en-US" dirty="0"/>
              <a:t>Each component that you deploy usually requires some configuration (connection strings, environment variables, file paths </a:t>
            </a:r>
            <a:r>
              <a:rPr lang="en-US" dirty="0" err="1"/>
              <a:t>etc</a:t>
            </a:r>
            <a:r>
              <a:rPr lang="en-US" dirty="0"/>
              <a:t>). A simple project with 1 or 2 components and very little configuration would benefit less than a more complex project with many interlinked components.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your team to 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Brings resilience to your team (deployment can happen while some team members are unavailable)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Reduces time spent for small fixes that must be instantly deployed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2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Documents your deployment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Highlights specific config that can be made generic which 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for non-dev engagement in deploy </a:t>
            </a:r>
            <a:r>
              <a:rPr lang="en-US" sz="1200" dirty="0" err="1"/>
              <a:t>eg</a:t>
            </a:r>
            <a:r>
              <a:rPr lang="en-US" sz="1200" dirty="0"/>
              <a:t>: product owner approval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Which version is deployed in dev/stag/prod?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Has my issue been fixed?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Can the customer see the fix to my issue?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the build take?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deploy take?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rollback, but always be careful about rolling back to a version no longer compatible with the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Cloud service </a:t>
            </a:r>
            <a:r>
              <a:rPr lang="en-US" sz="1200" dirty="0" err="1"/>
              <a:t>eg</a:t>
            </a:r>
            <a:r>
              <a:rPr lang="en-US" sz="1200" dirty="0"/>
              <a:t>: Azure App Service, usually has a simpler deployment process involving file copy, can be more expensive if costs not controlled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Server </a:t>
            </a:r>
            <a:r>
              <a:rPr lang="en-US" sz="1200" dirty="0" err="1"/>
              <a:t>eg</a:t>
            </a:r>
            <a:r>
              <a:rPr lang="en-US" sz="1200" dirty="0"/>
              <a:t>: Windows Server, usually requires the developer to take more steps to complete a deployment, often required when deploying to client’s IT datacenters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Early consultation with client IT can make a lot of decisions for you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39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600" dirty="0"/>
              <a:t>Hosting options</a:t>
            </a:r>
          </a:p>
          <a:p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Database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PostgreSQL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but usually applied to stateless scalable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Frontend web app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Blob Static Site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IIS/Nginx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frontend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Auth/Web API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App Service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API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orchestrator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(required, but may be decoupled in near future)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host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(almost always requires Windows due to MIKE models)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8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/react-components/blob/master/packages/react-components/README.m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version.net/docs/reference/mod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install#individu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SDLC_-_Software_Development_Life_Cycle.jpg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677" y="3802421"/>
            <a:ext cx="9144000" cy="804866"/>
          </a:xfrm>
        </p:spPr>
        <p:txBody>
          <a:bodyPr>
            <a:normAutofit/>
          </a:bodyPr>
          <a:lstStyle/>
          <a:p>
            <a:r>
              <a:rPr lang="en-US" sz="4000" dirty="0"/>
              <a:t>Module 5: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479678" y="178535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0D4DF7-1201-2AB6-887C-93054E64F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60056"/>
              </p:ext>
            </p:extLst>
          </p:nvPr>
        </p:nvGraphicFramePr>
        <p:xfrm>
          <a:off x="992220" y="1280143"/>
          <a:ext cx="10206357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686">
                  <a:extLst>
                    <a:ext uri="{9D8B030D-6E8A-4147-A177-3AD203B41FA5}">
                      <a16:colId xmlns:a16="http://schemas.microsoft.com/office/drawing/2014/main" val="3354102433"/>
                    </a:ext>
                  </a:extLst>
                </a:gridCol>
                <a:gridCol w="2321397">
                  <a:extLst>
                    <a:ext uri="{9D8B030D-6E8A-4147-A177-3AD203B41FA5}">
                      <a16:colId xmlns:a16="http://schemas.microsoft.com/office/drawing/2014/main" val="3705461984"/>
                    </a:ext>
                  </a:extLst>
                </a:gridCol>
                <a:gridCol w="2736630">
                  <a:extLst>
                    <a:ext uri="{9D8B030D-6E8A-4147-A177-3AD203B41FA5}">
                      <a16:colId xmlns:a16="http://schemas.microsoft.com/office/drawing/2014/main" val="4018859693"/>
                    </a:ext>
                  </a:extLst>
                </a:gridCol>
                <a:gridCol w="2799644">
                  <a:extLst>
                    <a:ext uri="{9D8B030D-6E8A-4147-A177-3AD203B41FA5}">
                      <a16:colId xmlns:a16="http://schemas.microsoft.com/office/drawing/2014/main" val="2355556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Container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23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PostgreSQL/Others?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but usually applied to stateless scalable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1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Frontend web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Blob Static Site/GitHub Pages/Others?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IIS/Nginx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8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Auth/API 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App Service/Others?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IIS/Kestrel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8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orchestrator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(may be decoupled soon)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48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(almost always requires Windows due to MIKE models)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49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2E93F8-4515-CE49-7862-254742DC0845}"/>
              </a:ext>
            </a:extLst>
          </p:cNvPr>
          <p:cNvSpPr txBox="1"/>
          <p:nvPr/>
        </p:nvSpPr>
        <p:spPr>
          <a:xfrm>
            <a:off x="7938844" y="6006510"/>
            <a:ext cx="3417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docker containers still require hosting/orchestration which is not discussed here</a:t>
            </a:r>
          </a:p>
        </p:txBody>
      </p:sp>
    </p:spTree>
    <p:extLst>
      <p:ext uri="{BB962C8B-B14F-4D97-AF65-F5344CB8AC3E}">
        <p14:creationId xmlns:p14="http://schemas.microsoft.com/office/powerpoint/2010/main" val="342857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5096384" y="372642"/>
            <a:ext cx="30792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Assignments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Configure GitHub to build and publish the frontend to GitHub Pages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Configure a GitHub workflow that builds and publishes a backend package to the GitHub Package Repository</a:t>
            </a:r>
          </a:p>
        </p:txBody>
      </p:sp>
    </p:spTree>
    <p:extLst>
      <p:ext uri="{BB962C8B-B14F-4D97-AF65-F5344CB8AC3E}">
        <p14:creationId xmlns:p14="http://schemas.microsoft.com/office/powerpoint/2010/main" val="269815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68501" y="438352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Perform the following in your personal (non-DHI) GitHub </a:t>
            </a:r>
            <a:r>
              <a:rPr lang="en-US" sz="2000" dirty="0" err="1"/>
              <a:t>DomainServicesCourse</a:t>
            </a:r>
            <a:r>
              <a:rPr lang="en-US" sz="2000" dirty="0"/>
              <a:t> fork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Settings -&gt; Secrets -&gt; Actions -&gt; New repository secret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Name: NPM_TOKEN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Value: token that you generated in Module 4 Frontend from these instructions, should be in your .</a:t>
            </a:r>
            <a:r>
              <a:rPr lang="en-US" sz="2000" dirty="0" err="1"/>
              <a:t>npmrc</a:t>
            </a:r>
            <a:r>
              <a:rPr lang="en-US" sz="2000" dirty="0"/>
              <a:t> file </a:t>
            </a:r>
            <a:r>
              <a:rPr lang="da-DK" sz="1400" dirty="0">
                <a:hlinkClick r:id="rId3"/>
              </a:rPr>
              <a:t>https://github.com/DHI/react-components/blob/master/packages/react-components/README.md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Actions -&gt; Enable workflows in this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Select the </a:t>
            </a:r>
            <a:r>
              <a:rPr lang="en-US" sz="2000" dirty="0" err="1"/>
              <a:t>webdeploy</a:t>
            </a:r>
            <a:r>
              <a:rPr lang="en-US" sz="2000" dirty="0"/>
              <a:t> workflow -&gt; </a:t>
            </a:r>
            <a:r>
              <a:rPr lang="en-US" sz="2000" b="1" dirty="0"/>
              <a:t>Run workflow</a:t>
            </a:r>
            <a:r>
              <a:rPr lang="en-US" sz="2000" dirty="0"/>
              <a:t>, wait for it to complete</a:t>
            </a:r>
            <a:endParaRPr lang="en-US" sz="2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Settings -&gt; Pages -&gt; Branch -&gt; select </a:t>
            </a:r>
            <a:r>
              <a:rPr lang="en-US" sz="2000" b="1" dirty="0" err="1"/>
              <a:t>gh</a:t>
            </a:r>
            <a:r>
              <a:rPr lang="en-US" sz="2000" b="1" dirty="0"/>
              <a:t>-pages -&gt; Save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</a:t>
            </a:r>
            <a:r>
              <a:rPr lang="en-US" sz="2000" b="1" dirty="0"/>
              <a:t>Actions</a:t>
            </a:r>
            <a:r>
              <a:rPr lang="en-US" sz="2000" dirty="0"/>
              <a:t>, another workflow called </a:t>
            </a:r>
            <a:r>
              <a:rPr lang="en-US" sz="2000" b="1" dirty="0"/>
              <a:t>pages build and deployment</a:t>
            </a:r>
            <a:r>
              <a:rPr lang="en-US" sz="2000" dirty="0"/>
              <a:t> should automatically run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When complete, go to the </a:t>
            </a:r>
            <a:r>
              <a:rPr lang="en-US" sz="2000" b="1" dirty="0"/>
              <a:t>Settings -&gt; Pages </a:t>
            </a:r>
            <a:r>
              <a:rPr lang="en-US" sz="2000" dirty="0"/>
              <a:t>and your site URL will be listed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Your site should now be functioning on GitHub Pages just as it was on your dev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Notice the version number (dev) in the app bar is not helpful, let’s address that next</a:t>
            </a:r>
          </a:p>
        </p:txBody>
      </p:sp>
    </p:spTree>
    <p:extLst>
      <p:ext uri="{BB962C8B-B14F-4D97-AF65-F5344CB8AC3E}">
        <p14:creationId xmlns:p14="http://schemas.microsoft.com/office/powerpoint/2010/main" val="255668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68501" y="438352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436423" y="1511798"/>
            <a:ext cx="110887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Add and commit a new file </a:t>
            </a:r>
            <a:r>
              <a:rPr lang="en-US" sz="2000" dirty="0" err="1"/>
              <a:t>GitVersion.yml</a:t>
            </a:r>
            <a:r>
              <a:rPr lang="en-US" sz="2000" dirty="0"/>
              <a:t> to the root of your repository with the following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Mainline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{}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ignore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fr-F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sz="12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sha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[]</a:t>
            </a:r>
          </a:p>
          <a:p>
            <a:r>
              <a:rPr lang="fr-FR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merge-message-formats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{}</a:t>
            </a:r>
            <a:endParaRPr lang="fr-FR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br>
              <a:rPr lang="fr-FR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This controls the numbering approach that will be calculated by </a:t>
            </a:r>
            <a:r>
              <a:rPr lang="en-US" sz="2000" dirty="0" err="1"/>
              <a:t>GitVersion</a:t>
            </a:r>
            <a:r>
              <a:rPr lang="en-US" sz="2000" dirty="0"/>
              <a:t>. There are different numbering approaches offered by </a:t>
            </a:r>
            <a:r>
              <a:rPr lang="en-US" sz="2000" dirty="0" err="1"/>
              <a:t>GitVersion</a:t>
            </a:r>
            <a:r>
              <a:rPr lang="en-US" sz="2000" dirty="0"/>
              <a:t>, but this is a simple minor version increment after each commit </a:t>
            </a:r>
            <a:r>
              <a:rPr lang="en-US" sz="1600" dirty="0">
                <a:hlinkClick r:id="rId3"/>
              </a:rPr>
              <a:t>https://gitversion.net/docs/reference/modes/</a:t>
            </a:r>
            <a:r>
              <a:rPr lang="en-US" sz="16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506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78126" y="229968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320920" y="1146513"/>
            <a:ext cx="1108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Modify (you can edit the file directly on the GitHub web page) the </a:t>
            </a:r>
            <a:r>
              <a:rPr lang="en-US" sz="2000" b="1" dirty="0"/>
              <a:t>.</a:t>
            </a:r>
            <a:r>
              <a:rPr lang="en-US" sz="2000" b="1" dirty="0" err="1"/>
              <a:t>github</a:t>
            </a:r>
            <a:r>
              <a:rPr lang="en-US" sz="2000" b="1" dirty="0"/>
              <a:t>/workflows/</a:t>
            </a:r>
            <a:r>
              <a:rPr lang="en-US" sz="2000" b="1" dirty="0" err="1"/>
              <a:t>webdeploy.yml</a:t>
            </a:r>
            <a:r>
              <a:rPr lang="en-US" sz="2000" dirty="0"/>
              <a:t> file to overwrite the /Public/version.txt file with a </a:t>
            </a:r>
            <a:r>
              <a:rPr lang="en-US" sz="2000" dirty="0" err="1"/>
              <a:t>GitVersion</a:t>
            </a:r>
            <a:r>
              <a:rPr lang="en-US" sz="2000" dirty="0"/>
              <a:t> number, by including this code before the Install and Build step, be careful of PowerPoint inserting unsupported characters, be sure to fix indentation after you paste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6F354-AECC-4B6A-1663-3E137E1B0C9D}"/>
              </a:ext>
            </a:extLst>
          </p:cNvPr>
          <p:cNvSpPr txBox="1"/>
          <p:nvPr/>
        </p:nvSpPr>
        <p:spPr>
          <a:xfrm>
            <a:off x="9166459" y="2636734"/>
            <a:ext cx="3221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SEND A LINK TO YOUR GITHUB REPOSITORY, WHERE I WILL VERIFY THE WORKFLOW HAS RUN SUCCESSFULLY AND THE FRONTEND IS PUBLISHED AND VIEWABLE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A2D31-43EF-7451-FE76-2AA7D3B5D12D}"/>
              </a:ext>
            </a:extLst>
          </p:cNvPr>
          <p:cNvSpPr txBox="1"/>
          <p:nvPr/>
        </p:nvSpPr>
        <p:spPr>
          <a:xfrm>
            <a:off x="551606" y="5233362"/>
            <a:ext cx="110887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Commit file changes, run the </a:t>
            </a:r>
            <a:r>
              <a:rPr lang="en-US" sz="2000" b="1" dirty="0" err="1"/>
              <a:t>webdeploy</a:t>
            </a:r>
            <a:r>
              <a:rPr lang="en-US" sz="2000" dirty="0"/>
              <a:t> workflow, wait for </a:t>
            </a:r>
            <a:r>
              <a:rPr lang="en-US" sz="2000" b="1" dirty="0"/>
              <a:t>pages build and deployment</a:t>
            </a:r>
            <a:r>
              <a:rPr lang="en-US" sz="2000" dirty="0"/>
              <a:t> to automatically start and complete, refresh/open your react web app and verify that the new version number you added appears in the app bar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Make another commit, run the </a:t>
            </a:r>
            <a:r>
              <a:rPr lang="en-US" sz="2000" dirty="0" err="1"/>
              <a:t>webdeploy</a:t>
            </a:r>
            <a:r>
              <a:rPr lang="en-US" sz="2000" dirty="0"/>
              <a:t> workflow, verify that the version number has incremented automatically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1F0ABF-7BB8-51E7-B626-7F86094B40F2}"/>
              </a:ext>
            </a:extLst>
          </p:cNvPr>
          <p:cNvSpPr txBox="1"/>
          <p:nvPr/>
        </p:nvSpPr>
        <p:spPr>
          <a:xfrm>
            <a:off x="551606" y="2573590"/>
            <a:ext cx="90276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Install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gittools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/actions/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/setup@v0.9.7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12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versionSpec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5.5.0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Determine Build 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 id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gittools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/actions/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gitversion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/execute@v0.9.7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Display Build Version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|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   echo "Build version: ${{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steps.gitversion.outputs.semVer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}}"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   echo "${{ </a:t>
            </a:r>
            <a:r>
              <a:rPr lang="en-US" sz="12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steps.gitversion.outputs.semVer</a:t>
            </a:r>
            <a:r>
              <a:rPr lang="en-US" sz="1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}}" &gt; ./Source/Frontend/public/version.txt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754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2166719" y="389191"/>
            <a:ext cx="7858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Backend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298379" y="1511798"/>
            <a:ext cx="110887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Perform the following in your personal (non-DHI) GitHub </a:t>
            </a:r>
            <a:r>
              <a:rPr lang="en-US" sz="2000" dirty="0" err="1"/>
              <a:t>DomainServicesCourse</a:t>
            </a:r>
            <a:r>
              <a:rPr lang="en-US" sz="2000" dirty="0"/>
              <a:t> fork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In file </a:t>
            </a:r>
            <a:r>
              <a:rPr lang="en-US" sz="2000" b="1" dirty="0"/>
              <a:t>Source\Packaging\workflow\</a:t>
            </a:r>
            <a:r>
              <a:rPr lang="en-US" sz="2000" b="1" dirty="0" err="1"/>
              <a:t>workflow.nuspec</a:t>
            </a:r>
            <a:r>
              <a:rPr lang="en-US" sz="2000" dirty="0"/>
              <a:t>, replace GITHUBUSERNAME with your GitHub username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In file </a:t>
            </a:r>
            <a:r>
              <a:rPr lang="en-US" sz="2000" b="1" dirty="0"/>
              <a:t>.</a:t>
            </a:r>
            <a:r>
              <a:rPr lang="en-US" sz="2000" b="1" dirty="0" err="1"/>
              <a:t>github</a:t>
            </a:r>
            <a:r>
              <a:rPr lang="en-US" sz="2000" b="1" dirty="0"/>
              <a:t>\workflows\</a:t>
            </a:r>
            <a:r>
              <a:rPr lang="en-US" sz="2000" b="1" dirty="0" err="1"/>
              <a:t>workflowbuild.yml</a:t>
            </a:r>
            <a:r>
              <a:rPr lang="en-US" sz="2000" dirty="0"/>
              <a:t>, replace GITHUBUSERNAME with your GitHub username, no need to change GITHUB_TOKEN as this is automatically inserted by GitHub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Run the workflow </a:t>
            </a:r>
            <a:r>
              <a:rPr lang="en-US" sz="2000" b="1" dirty="0"/>
              <a:t>Build and Package the workflow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On the home page of your GitHub repository, notice the package is now visible in the </a:t>
            </a:r>
            <a:r>
              <a:rPr lang="en-US" sz="2000" b="1" dirty="0"/>
              <a:t>Packages</a:t>
            </a:r>
            <a:r>
              <a:rPr lang="en-US" sz="2000" dirty="0"/>
              <a:t> section on the right hand side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Select the </a:t>
            </a:r>
            <a:r>
              <a:rPr lang="en-US" sz="2000"/>
              <a:t>package then </a:t>
            </a:r>
            <a:r>
              <a:rPr lang="en-US" sz="2000" dirty="0"/>
              <a:t>download the </a:t>
            </a:r>
            <a:r>
              <a:rPr lang="en-US" sz="2000" b="1" dirty="0" err="1"/>
              <a:t>package.nupkg</a:t>
            </a:r>
            <a:r>
              <a:rPr lang="en-US" sz="2000" dirty="0"/>
              <a:t> file to your PC. Unfortunately GitHub Package Repository does not support </a:t>
            </a:r>
            <a:r>
              <a:rPr lang="en-US" sz="2000" dirty="0" err="1"/>
              <a:t>Nuget</a:t>
            </a:r>
            <a:r>
              <a:rPr lang="en-US" sz="2000" dirty="0"/>
              <a:t> API V2, so this manual download step is not usually required. We are using GitHub in this course due to other benefits in the free tier.</a:t>
            </a:r>
          </a:p>
        </p:txBody>
      </p:sp>
    </p:spTree>
    <p:extLst>
      <p:ext uri="{BB962C8B-B14F-4D97-AF65-F5344CB8AC3E}">
        <p14:creationId xmlns:p14="http://schemas.microsoft.com/office/powerpoint/2010/main" val="171738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501549" y="273688"/>
            <a:ext cx="7858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Backend Deployment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BC3B4-5DC0-3446-362D-9DFD060A3E06}"/>
              </a:ext>
            </a:extLst>
          </p:cNvPr>
          <p:cNvSpPr txBox="1"/>
          <p:nvPr/>
        </p:nvSpPr>
        <p:spPr>
          <a:xfrm>
            <a:off x="138989" y="1043129"/>
            <a:ext cx="1070797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Now you will install the package on your PC using Chocolatey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If you have installed the DHI Workflow Host service during development, uninstall it now using the bat file uninstall method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Install Chocolatey using instructions at </a:t>
            </a:r>
            <a:r>
              <a:rPr lang="en-US" sz="1200" dirty="0">
                <a:hlinkClick r:id="rId3"/>
              </a:rPr>
              <a:t>https://chocolatey.org/install#individual</a:t>
            </a:r>
            <a:r>
              <a:rPr lang="en-US" sz="1200" dirty="0"/>
              <a:t> 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Start a command prompt with admin privileges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Change to the directory with the </a:t>
            </a:r>
            <a:r>
              <a:rPr lang="en-US" sz="2000" dirty="0" err="1"/>
              <a:t>nupkg</a:t>
            </a:r>
            <a:r>
              <a:rPr lang="en-US" sz="2000" dirty="0"/>
              <a:t> file you downloaded from GitHub and issue command: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 err="1"/>
              <a:t>choco</a:t>
            </a:r>
            <a:r>
              <a:rPr lang="en-US" sz="2000" b="1" dirty="0"/>
              <a:t> install –y workflow –s </a:t>
            </a:r>
            <a:r>
              <a:rPr lang="en-US" sz="2000" b="1" dirty="0" err="1"/>
              <a:t>package.nupkg</a:t>
            </a:r>
            <a:endParaRPr lang="en-US" sz="2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You will see lots of red text output, this is normal. If there are problems you can get detailed logs from </a:t>
            </a:r>
            <a:r>
              <a:rPr lang="en-US" sz="2000" b="1" dirty="0"/>
              <a:t>C:\ProgramData\chocolatey\logs\chocolatey.log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Use Windows Task Manager to verify that the DHI Workflow service is running (service name is </a:t>
            </a:r>
            <a:r>
              <a:rPr lang="en-US" sz="2000" b="1" dirty="0"/>
              <a:t>DHI Workflow Host</a:t>
            </a:r>
            <a:r>
              <a:rPr lang="en-US" sz="2000" dirty="0"/>
              <a:t>, process name is </a:t>
            </a:r>
            <a:r>
              <a:rPr lang="en-US" sz="2000" b="1" dirty="0"/>
              <a:t>WorkflowHostWinService.exe</a:t>
            </a:r>
            <a:r>
              <a:rPr lang="en-US" sz="20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The installed files are located at </a:t>
            </a:r>
            <a:r>
              <a:rPr lang="en-US" sz="2000" b="1" dirty="0"/>
              <a:t>C:\ProgramData\chocolatey\lib\workflow\tools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Test the workflow functionality (testing details not in scope for this module)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Uninstall with command: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 err="1"/>
              <a:t>choco</a:t>
            </a:r>
            <a:r>
              <a:rPr lang="en-US" sz="2000" b="1" dirty="0"/>
              <a:t> uninstall –y workflow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Verify that the service is uninstalled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The benefit and main idea here is that the command </a:t>
            </a:r>
            <a:r>
              <a:rPr lang="en-US" sz="2000" b="1" dirty="0" err="1"/>
              <a:t>choco</a:t>
            </a:r>
            <a:r>
              <a:rPr lang="en-US" sz="2000" b="1" dirty="0"/>
              <a:t> upgrade –y workflow</a:t>
            </a:r>
            <a:r>
              <a:rPr lang="en-US" sz="2000" dirty="0"/>
              <a:t> can be called as many times as you release new packages, given you have a compatible package repository (</a:t>
            </a:r>
            <a:r>
              <a:rPr lang="en-US" sz="2000" dirty="0" err="1"/>
              <a:t>egs</a:t>
            </a:r>
            <a:r>
              <a:rPr lang="en-US" sz="2000" dirty="0"/>
              <a:t>: Azure Artifacts with V2 API; private </a:t>
            </a:r>
            <a:r>
              <a:rPr lang="en-US" sz="2000" dirty="0" err="1"/>
              <a:t>nuget</a:t>
            </a:r>
            <a:r>
              <a:rPr lang="en-US" sz="2000" dirty="0"/>
              <a:t> server with V2 API)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672FC-38EF-06F0-6F0E-7340669163BD}"/>
              </a:ext>
            </a:extLst>
          </p:cNvPr>
          <p:cNvSpPr txBox="1"/>
          <p:nvPr/>
        </p:nvSpPr>
        <p:spPr>
          <a:xfrm>
            <a:off x="9229736" y="0"/>
            <a:ext cx="3049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SEND A LINK TO YOUR GITHUB REPOSITORY, WHERE I WILL VERIFY THE WORKFLOW HAS RUN SUCCESSFULLY AND THE PACKAGE IS PUBLISHED AND INSTALLABLE</a:t>
            </a:r>
          </a:p>
        </p:txBody>
      </p:sp>
    </p:spTree>
    <p:extLst>
      <p:ext uri="{BB962C8B-B14F-4D97-AF65-F5344CB8AC3E}">
        <p14:creationId xmlns:p14="http://schemas.microsoft.com/office/powerpoint/2010/main" val="150222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140" y="2731785"/>
            <a:ext cx="7495746" cy="3254375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Aims and context</a:t>
            </a:r>
          </a:p>
          <a:p>
            <a:r>
              <a:rPr lang="en-US" sz="3600" dirty="0"/>
              <a:t>When to invest in deployment automation?</a:t>
            </a:r>
          </a:p>
          <a:p>
            <a:r>
              <a:rPr lang="en-US" sz="3600" dirty="0"/>
              <a:t>Why automate deployments?</a:t>
            </a:r>
          </a:p>
          <a:p>
            <a:r>
              <a:rPr lang="en-US" sz="3600" dirty="0"/>
              <a:t>Hosting considerations</a:t>
            </a:r>
          </a:p>
          <a:p>
            <a:r>
              <a:rPr lang="en-US" sz="3600" dirty="0"/>
              <a:t>Exercises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4022579" y="2659559"/>
            <a:ext cx="4146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400" dirty="0"/>
              <a:t>Aims and context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6579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30DD33-31E6-48ED-BBBE-07C3103ADD15}"/>
              </a:ext>
            </a:extLst>
          </p:cNvPr>
          <p:cNvSpPr txBox="1"/>
          <p:nvPr/>
        </p:nvSpPr>
        <p:spPr>
          <a:xfrm>
            <a:off x="6257705" y="446233"/>
            <a:ext cx="23550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5: Deployment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99D517-E492-4211-92CA-EBD9B48B355D}"/>
              </a:ext>
            </a:extLst>
          </p:cNvPr>
          <p:cNvSpPr/>
          <p:nvPr/>
        </p:nvSpPr>
        <p:spPr>
          <a:xfrm>
            <a:off x="2555607" y="34092"/>
            <a:ext cx="2120102" cy="1918983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3B89BB-FAFC-118D-1806-1BAE0CAA3A24}"/>
              </a:ext>
            </a:extLst>
          </p:cNvPr>
          <p:cNvSpPr/>
          <p:nvPr/>
        </p:nvSpPr>
        <p:spPr>
          <a:xfrm>
            <a:off x="8966278" y="1848847"/>
            <a:ext cx="3145734" cy="2691133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3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10165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When to invest in deployment automation?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2843513" y="1784223"/>
            <a:ext cx="32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Project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CD805-434F-4F5C-2CAE-F1D8A2D48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69" y="4363344"/>
            <a:ext cx="4036399" cy="216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3BA76-A718-826E-3E26-0516F137AFBB}"/>
              </a:ext>
            </a:extLst>
          </p:cNvPr>
          <p:cNvSpPr txBox="1"/>
          <p:nvPr/>
        </p:nvSpPr>
        <p:spPr>
          <a:xfrm>
            <a:off x="606176" y="3564012"/>
            <a:ext cx="404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Team size/capability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C9467-027E-A311-E813-7F057CE417CF}"/>
              </a:ext>
            </a:extLst>
          </p:cNvPr>
          <p:cNvSpPr txBox="1"/>
          <p:nvPr/>
        </p:nvSpPr>
        <p:spPr>
          <a:xfrm>
            <a:off x="6360674" y="3666322"/>
            <a:ext cx="544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Component count/interlinks</a:t>
            </a:r>
          </a:p>
        </p:txBody>
      </p:sp>
      <p:pic>
        <p:nvPicPr>
          <p:cNvPr id="9" name="Picture 8" descr="Man smiling during a work meeting">
            <a:extLst>
              <a:ext uri="{FF2B5EF4-FFF2-40B4-BE49-F238E27FC236}">
                <a16:creationId xmlns:a16="http://schemas.microsoft.com/office/drawing/2014/main" id="{72F5AA50-5D7C-72DC-DB8E-76502E408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6" y="4363344"/>
            <a:ext cx="3023964" cy="2015976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6C3901E-2883-0AD4-73D3-12F287E2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57043" y="1314033"/>
            <a:ext cx="2004891" cy="20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4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181364" y="1844657"/>
            <a:ext cx="6072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Resilience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Agility</a:t>
            </a:r>
          </a:p>
        </p:txBody>
      </p:sp>
      <p:pic>
        <p:nvPicPr>
          <p:cNvPr id="5" name="Picture 4" descr="Person in laboratory">
            <a:extLst>
              <a:ext uri="{FF2B5EF4-FFF2-40B4-BE49-F238E27FC236}">
                <a16:creationId xmlns:a16="http://schemas.microsoft.com/office/drawing/2014/main" id="{9FE9BB3A-94D4-5B9F-B072-47D4BD8D2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1450463"/>
            <a:ext cx="3205778" cy="2148520"/>
          </a:xfrm>
          <a:prstGeom prst="rect">
            <a:avLst/>
          </a:prstGeom>
        </p:spPr>
      </p:pic>
      <p:pic>
        <p:nvPicPr>
          <p:cNvPr id="7" name="Picture 6" descr="Two colleagues planning on board with sticky notes">
            <a:extLst>
              <a:ext uri="{FF2B5EF4-FFF2-40B4-BE49-F238E27FC236}">
                <a16:creationId xmlns:a16="http://schemas.microsoft.com/office/drawing/2014/main" id="{6FB40D1F-2203-6430-3D0F-96754B41F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3635218"/>
            <a:ext cx="3221209" cy="21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0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438797" y="1777151"/>
            <a:ext cx="6508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Documentation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Allows for flexibility in process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2EFA093-E747-6E6C-B51F-EB107330F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1654719"/>
            <a:ext cx="3324104" cy="2215662"/>
          </a:xfrm>
          <a:prstGeom prst="rect">
            <a:avLst/>
          </a:prstGeom>
        </p:spPr>
      </p:pic>
      <p:pic>
        <p:nvPicPr>
          <p:cNvPr id="7" name="Picture 6" descr="Woman smiling and giving two thumbs up">
            <a:extLst>
              <a:ext uri="{FF2B5EF4-FFF2-40B4-BE49-F238E27FC236}">
                <a16:creationId xmlns:a16="http://schemas.microsoft.com/office/drawing/2014/main" id="{05B86183-7251-F3DB-E0AF-1BDBCB7C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3970926"/>
            <a:ext cx="3318731" cy="18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86412" y="1894353"/>
            <a:ext cx="7282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49F7D-8D01-3FEF-EF9F-1DD99F08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62" y="861646"/>
            <a:ext cx="3362162" cy="2567354"/>
          </a:xfrm>
          <a:prstGeom prst="rect">
            <a:avLst/>
          </a:prstGeom>
        </p:spPr>
      </p:pic>
      <p:pic>
        <p:nvPicPr>
          <p:cNvPr id="1026" name="Picture 2" descr="BlueGreenDeployment">
            <a:extLst>
              <a:ext uri="{FF2B5EF4-FFF2-40B4-BE49-F238E27FC236}">
                <a16:creationId xmlns:a16="http://schemas.microsoft.com/office/drawing/2014/main" id="{74E1C26C-8D75-F564-3E90-06F3F1656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2" y="3611044"/>
            <a:ext cx="4802193" cy="30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0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529667" y="340216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989533" y="1784635"/>
            <a:ext cx="410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Cloud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27FB0-F610-38EE-4EEB-79DCD7FF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56" y="2996349"/>
            <a:ext cx="3096057" cy="971686"/>
          </a:xfrm>
          <a:prstGeom prst="rect">
            <a:avLst/>
          </a:prstGeom>
        </p:spPr>
      </p:pic>
      <p:pic>
        <p:nvPicPr>
          <p:cNvPr id="2050" name="Picture 2" descr="Deployment Automation - Elastic Beanstalk Plugin | AppDelivery Marketplace">
            <a:extLst>
              <a:ext uri="{FF2B5EF4-FFF2-40B4-BE49-F238E27FC236}">
                <a16:creationId xmlns:a16="http://schemas.microsoft.com/office/drawing/2014/main" id="{95BC3775-EA1E-B250-F415-17A9B092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6" y="4427035"/>
            <a:ext cx="3431919" cy="190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4FA99F-CB06-B4EB-D616-62E2DB9CE98F}"/>
              </a:ext>
            </a:extLst>
          </p:cNvPr>
          <p:cNvSpPr txBox="1"/>
          <p:nvPr/>
        </p:nvSpPr>
        <p:spPr>
          <a:xfrm>
            <a:off x="7870406" y="1784634"/>
            <a:ext cx="282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Server</a:t>
            </a:r>
          </a:p>
        </p:txBody>
      </p:sp>
      <p:pic>
        <p:nvPicPr>
          <p:cNvPr id="2052" name="Picture 4" descr="Windows Server 2019 Announced for H2 2018 | Aidan Finn, IT Pro">
            <a:extLst>
              <a:ext uri="{FF2B5EF4-FFF2-40B4-BE49-F238E27FC236}">
                <a16:creationId xmlns:a16="http://schemas.microsoft.com/office/drawing/2014/main" id="{4F73718B-2492-06EE-4603-34988705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113" y="2587108"/>
            <a:ext cx="1896191" cy="19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buntu logo">
            <a:extLst>
              <a:ext uri="{FF2B5EF4-FFF2-40B4-BE49-F238E27FC236}">
                <a16:creationId xmlns:a16="http://schemas.microsoft.com/office/drawing/2014/main" id="{01503609-FD60-4429-C25C-93AD02CB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406" y="4882748"/>
            <a:ext cx="2822600" cy="12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 You Stop at a &quot;Stop&quot; sign? - Health Beat">
            <a:extLst>
              <a:ext uri="{FF2B5EF4-FFF2-40B4-BE49-F238E27FC236}">
                <a16:creationId xmlns:a16="http://schemas.microsoft.com/office/drawing/2014/main" id="{82115D9E-8649-92CD-36CD-4B67E02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006" y="1784634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2649</TotalTime>
  <Words>1845</Words>
  <Application>Microsoft Office PowerPoint</Application>
  <PresentationFormat>Widescreen</PresentationFormat>
  <Paragraphs>211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Module 5: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Dylan Kime</cp:lastModifiedBy>
  <cp:revision>74</cp:revision>
  <dcterms:created xsi:type="dcterms:W3CDTF">2022-04-05T11:06:54Z</dcterms:created>
  <dcterms:modified xsi:type="dcterms:W3CDTF">2022-10-04T15:19:54Z</dcterms:modified>
</cp:coreProperties>
</file>